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62" r:id="rId5"/>
    <p:sldId id="257" r:id="rId6"/>
    <p:sldId id="263" r:id="rId7"/>
    <p:sldId id="259" r:id="rId8"/>
    <p:sldId id="269" r:id="rId9"/>
    <p:sldId id="266" r:id="rId10"/>
    <p:sldId id="264" r:id="rId11"/>
    <p:sldId id="265" r:id="rId12"/>
    <p:sldId id="267" r:id="rId13"/>
    <p:sldId id="260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02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D9D-7AD5-4BF0-AE8E-5366C254F863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361767B-35B1-4DDF-820F-B4EDC8DBA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D9D-7AD5-4BF0-AE8E-5366C254F863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767B-35B1-4DDF-820F-B4EDC8DBA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D9D-7AD5-4BF0-AE8E-5366C254F863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767B-35B1-4DDF-820F-B4EDC8DBA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D9D-7AD5-4BF0-AE8E-5366C254F863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361767B-35B1-4DDF-820F-B4EDC8DBA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D9D-7AD5-4BF0-AE8E-5366C254F863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767B-35B1-4DDF-820F-B4EDC8DBA7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D9D-7AD5-4BF0-AE8E-5366C254F863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767B-35B1-4DDF-820F-B4EDC8DBA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D9D-7AD5-4BF0-AE8E-5366C254F863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361767B-35B1-4DDF-820F-B4EDC8DBA7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D9D-7AD5-4BF0-AE8E-5366C254F863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767B-35B1-4DDF-820F-B4EDC8DBA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D9D-7AD5-4BF0-AE8E-5366C254F863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767B-35B1-4DDF-820F-B4EDC8DBA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D9D-7AD5-4BF0-AE8E-5366C254F863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767B-35B1-4DDF-820F-B4EDC8DBA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D9D-7AD5-4BF0-AE8E-5366C254F863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767B-35B1-4DDF-820F-B4EDC8DBA7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8655D9D-7AD5-4BF0-AE8E-5366C254F863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361767B-35B1-4DDF-820F-B4EDC8DBA7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cnet.com/8301-13579_3-57520121-37/digging-for-rare-earths-the-mines-where-iphones-are-born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s.org/sgp/crs/natsec/R41347.pdf" TargetMode="External"/><Relationship Id="rId2" Type="http://schemas.openxmlformats.org/officeDocument/2006/relationships/hyperlink" Target="http://www.guardian.co.uk/environment/2012/aug/07/china-rare-earth-village-pollution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pubs.usgs.gov/sir/2010/5220/" TargetMode="External"/><Relationship Id="rId4" Type="http://schemas.openxmlformats.org/officeDocument/2006/relationships/hyperlink" Target="http://www.nature.com/naturegeoscienc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bes.com/sites/jackperkowski/2012/10/03/get-ready-for-more-china-overseas-investment/" TargetMode="External"/><Relationship Id="rId2" Type="http://schemas.openxmlformats.org/officeDocument/2006/relationships/hyperlink" Target="http://www.forbes.com/sites/jackperkowski/2012/06/21/behind-chinas-rare-earth-controversy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docsonline.wto.org/GEN_highLightParent.asp?qu=rare+earth&amp;doc=D:/DDFDOCUMENTS/T/WT/TPR/G264.DOC.HTM&amp;curdoc=6&amp;popTitle=WT/TPR/G/264" TargetMode="External"/><Relationship Id="rId5" Type="http://schemas.openxmlformats.org/officeDocument/2006/relationships/hyperlink" Target="http://www.nytimes.com/2010/10/05/business/global/05recycle.html" TargetMode="External"/><Relationship Id="rId4" Type="http://schemas.openxmlformats.org/officeDocument/2006/relationships/hyperlink" Target="http://www.rhodia.com/en/news_center/news_releases/Recycle_rare_earths_031011.tc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581400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Kudos to China, Now Let's All Follow Suite: 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419600"/>
            <a:ext cx="8458200" cy="1143000"/>
          </a:xfrm>
        </p:spPr>
        <p:txBody>
          <a:bodyPr/>
          <a:lstStyle/>
          <a:p>
            <a:pPr algn="ctr"/>
            <a:r>
              <a:rPr lang="en-US" dirty="0" smtClean="0"/>
              <a:t>An Examination of the Effect of China’s Restrictions on Exploration and Exportation of REE’s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5486400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By: Theresa Efinger</a:t>
            </a:r>
          </a:p>
          <a:p>
            <a:pPr algn="ctr"/>
            <a:r>
              <a:rPr lang="en-US" dirty="0" smtClean="0"/>
              <a:t>October 25</a:t>
            </a:r>
            <a:r>
              <a:rPr lang="en-US" baseline="30000" dirty="0" smtClean="0"/>
              <a:t>th</a:t>
            </a:r>
            <a:r>
              <a:rPr lang="en-US" dirty="0" smtClean="0"/>
              <a:t>, 2012</a:t>
            </a:r>
          </a:p>
          <a:p>
            <a:pPr algn="ctr"/>
            <a:r>
              <a:rPr lang="en-US" dirty="0" smtClean="0"/>
              <a:t>IDS 3143: Issues in S&amp;T</a:t>
            </a:r>
          </a:p>
          <a:p>
            <a:pPr algn="ctr"/>
            <a:r>
              <a:rPr lang="en-US" dirty="0" smtClean="0"/>
              <a:t>FGCU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81000"/>
            <a:ext cx="445477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352800" y="3276600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(Long et. al., 2010)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41248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/>
              <a:t>Political and Economic </a:t>
            </a:r>
            <a:r>
              <a:rPr lang="en-US" sz="2000" dirty="0" smtClean="0"/>
              <a:t>(cont’d)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0" y="457200"/>
            <a:ext cx="9144000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Jack </a:t>
            </a:r>
            <a:r>
              <a:rPr lang="en-US" dirty="0" err="1" smtClean="0"/>
              <a:t>Perkowski</a:t>
            </a:r>
            <a:r>
              <a:rPr lang="en-US" dirty="0" smtClean="0"/>
              <a:t> says the U.S. complain to the WTO about China’s restrictions was “politically 	motivated” (2012, October) and “by </a:t>
            </a:r>
            <a:r>
              <a:rPr lang="en-US" dirty="0" smtClean="0"/>
              <a:t>2013 North America will already almost meet </a:t>
            </a:r>
            <a:r>
              <a:rPr lang="en-US" dirty="0" smtClean="0"/>
              <a:t>	the </a:t>
            </a:r>
            <a:r>
              <a:rPr lang="en-US" dirty="0" smtClean="0"/>
              <a:t>[REE] production amount needed for national defense uses in the U.S.” (2012, </a:t>
            </a:r>
            <a:r>
              <a:rPr lang="en-US" dirty="0" smtClean="0"/>
              <a:t>	June</a:t>
            </a:r>
            <a:r>
              <a:rPr lang="en-US" dirty="0" smtClean="0"/>
              <a:t>). </a:t>
            </a:r>
          </a:p>
          <a:p>
            <a:endParaRPr lang="en-US" dirty="0" smtClean="0"/>
          </a:p>
          <a:p>
            <a:r>
              <a:rPr lang="en-US" b="1" dirty="0" smtClean="0"/>
              <a:t>U.S. </a:t>
            </a:r>
            <a:r>
              <a:rPr lang="en-US" dirty="0" smtClean="0"/>
              <a:t>- 	</a:t>
            </a:r>
            <a:r>
              <a:rPr lang="en-US" dirty="0" err="1" smtClean="0"/>
              <a:t>Molycorp</a:t>
            </a:r>
            <a:r>
              <a:rPr lang="en-US" dirty="0" smtClean="0"/>
              <a:t> will achieve “full mine production [and] modernize its facilities” in the 	latter part of 2012</a:t>
            </a:r>
          </a:p>
          <a:p>
            <a:r>
              <a:rPr lang="en-US" sz="1600" b="1" dirty="0" smtClean="0"/>
              <a:t>Canada</a:t>
            </a:r>
            <a:r>
              <a:rPr lang="en-US" sz="1600" dirty="0" smtClean="0"/>
              <a:t>- Two companies; one began drilling in 2010, another will be running in 2012 and has plans to 	incorporate domestic refinery of the material </a:t>
            </a:r>
          </a:p>
          <a:p>
            <a:r>
              <a:rPr lang="en-US" sz="1600" b="1" dirty="0" smtClean="0"/>
              <a:t>Australia</a:t>
            </a:r>
            <a:r>
              <a:rPr lang="en-US" sz="1600" dirty="0" smtClean="0"/>
              <a:t>- New mine production to begin in 2012 (Humphries, 2012, p. 12).</a:t>
            </a:r>
          </a:p>
          <a:p>
            <a:endParaRPr lang="en-US" dirty="0" smtClean="0"/>
          </a:p>
          <a:p>
            <a:r>
              <a:rPr lang="en-US" dirty="0" smtClean="0"/>
              <a:t>“However, even </a:t>
            </a:r>
            <a:r>
              <a:rPr lang="en-US" dirty="0" smtClean="0"/>
              <a:t>if U.S. rare earth production ramps up, much of the processing/alloying and metal fabrication would occur in China” </a:t>
            </a:r>
            <a:r>
              <a:rPr lang="en-US" dirty="0" smtClean="0"/>
              <a:t>(Humphries, 2012, p</a:t>
            </a:r>
            <a:r>
              <a:rPr lang="en-US" dirty="0" smtClean="0"/>
              <a:t>. 14).</a:t>
            </a:r>
          </a:p>
          <a:p>
            <a:endParaRPr lang="en-US" dirty="0" smtClean="0"/>
          </a:p>
          <a:p>
            <a:r>
              <a:rPr lang="en-US" dirty="0" smtClean="0"/>
              <a:t>Unfortunately for the U.S. “there was a significant underinvestment in U.S. supply chain </a:t>
            </a:r>
            <a:r>
              <a:rPr lang="en-US" dirty="0" smtClean="0"/>
              <a:t>	capacity </a:t>
            </a:r>
            <a:r>
              <a:rPr lang="en-US" dirty="0" smtClean="0"/>
              <a:t>(including processing, workforce development, R&amp;D)” which meant that </a:t>
            </a:r>
            <a:r>
              <a:rPr lang="en-US" dirty="0" smtClean="0"/>
              <a:t>	the </a:t>
            </a:r>
            <a:r>
              <a:rPr lang="en-US" dirty="0" smtClean="0"/>
              <a:t>U.S. was reliant on China as its sole source of </a:t>
            </a:r>
            <a:r>
              <a:rPr lang="en-US" dirty="0" smtClean="0"/>
              <a:t>REEs; meanwhile, China built a 	monopoly (Humphries</a:t>
            </a:r>
            <a:r>
              <a:rPr lang="en-US" dirty="0" smtClean="0"/>
              <a:t>, 2012, p.13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sz="1700" dirty="0" smtClean="0"/>
              <a:t>According to Chinese officials, during one period of their plan, “sulfur dioxide emissions and </a:t>
            </a:r>
            <a:r>
              <a:rPr lang="en-US" sz="1700" dirty="0" smtClean="0"/>
              <a:t>	chemical </a:t>
            </a:r>
            <a:r>
              <a:rPr lang="en-US" sz="1700" dirty="0" smtClean="0"/>
              <a:t>oxygen demand decreased by 14.29% and 12.45%, respectively</a:t>
            </a:r>
            <a:r>
              <a:rPr lang="en-US" sz="1700" dirty="0" smtClean="0"/>
              <a:t>” (WTO, 2012)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680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				        NIMBY</a:t>
            </a:r>
          </a:p>
          <a:p>
            <a:endParaRPr lang="en-US" dirty="0" smtClean="0"/>
          </a:p>
          <a:p>
            <a:r>
              <a:rPr lang="en-US" dirty="0" smtClean="0"/>
              <a:t>Currently</a:t>
            </a:r>
            <a:r>
              <a:rPr lang="en-US" dirty="0" smtClean="0"/>
              <a:t>, the method being used in the separating process for REEs generates ammonium </a:t>
            </a:r>
            <a:r>
              <a:rPr lang="en-US" dirty="0" smtClean="0"/>
              <a:t>	nitrogen </a:t>
            </a:r>
            <a:r>
              <a:rPr lang="en-US" dirty="0" smtClean="0"/>
              <a:t>(NH</a:t>
            </a:r>
            <a:r>
              <a:rPr lang="en-US" baseline="-25000" dirty="0" smtClean="0"/>
              <a:t>4</a:t>
            </a:r>
            <a:r>
              <a:rPr lang="en-US" dirty="0" smtClean="0"/>
              <a:t>-N) in the wastewaters that are released in the environment (Huang, </a:t>
            </a:r>
            <a:r>
              <a:rPr lang="en-US" dirty="0" smtClean="0"/>
              <a:t>	et</a:t>
            </a:r>
            <a:r>
              <a:rPr lang="en-US" dirty="0" smtClean="0"/>
              <a:t>. </a:t>
            </a:r>
            <a:r>
              <a:rPr lang="en-US" dirty="0" smtClean="0"/>
              <a:t>al</a:t>
            </a:r>
            <a:r>
              <a:rPr lang="en-US" dirty="0" smtClean="0"/>
              <a:t>., 2009).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41248"/>
          </a:xfrm>
        </p:spPr>
        <p:txBody>
          <a:bodyPr/>
          <a:lstStyle/>
          <a:p>
            <a:pPr algn="r"/>
            <a:r>
              <a:rPr lang="en-US" dirty="0" smtClean="0"/>
              <a:t>Societal and Cultural Influence</a:t>
            </a:r>
            <a:endParaRPr lang="en-US" dirty="0"/>
          </a:p>
        </p:txBody>
      </p:sp>
      <p:pic>
        <p:nvPicPr>
          <p:cNvPr id="4" name="Picture 3" descr="Rare earth tailing ch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038600"/>
            <a:ext cx="4381500" cy="262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553456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The tailings pond pictured (right</a:t>
            </a:r>
            <a:r>
              <a:rPr lang="en-US" sz="1600" dirty="0" smtClean="0"/>
              <a:t>), </a:t>
            </a:r>
            <a:r>
              <a:rPr lang="en-US" sz="1600" dirty="0" smtClean="0"/>
              <a:t>Processing </a:t>
            </a:r>
            <a:r>
              <a:rPr lang="en-US" sz="1600" dirty="0" smtClean="0"/>
              <a:t>plant </a:t>
            </a:r>
            <a:r>
              <a:rPr lang="en-US" sz="1600" dirty="0" smtClean="0"/>
              <a:t>in inner Mongolia. Contains </a:t>
            </a:r>
            <a:r>
              <a:rPr lang="en-US" sz="1600" dirty="0" smtClean="0"/>
              <a:t>toxic </a:t>
            </a:r>
            <a:r>
              <a:rPr lang="en-US" sz="1600" dirty="0" smtClean="0"/>
              <a:t>chemicals, and “radioactive elements such as thorium “which, if ingested, cause cancers of the pancreas and lungs, and leukemia” (Guardian Weekly, 2012)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5908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Other environmental concerns include </a:t>
            </a:r>
            <a:r>
              <a:rPr lang="en-US" dirty="0" smtClean="0"/>
              <a:t>“</a:t>
            </a:r>
            <a:r>
              <a:rPr lang="en-US" dirty="0" smtClean="0"/>
              <a:t>disturbance of </a:t>
            </a:r>
            <a:r>
              <a:rPr lang="en-US" dirty="0" smtClean="0"/>
              <a:t>land</a:t>
            </a:r>
            <a:r>
              <a:rPr lang="en-US" dirty="0" smtClean="0"/>
              <a:t>, air </a:t>
            </a:r>
            <a:r>
              <a:rPr lang="en-US" dirty="0" smtClean="0"/>
              <a:t>pollution from </a:t>
            </a:r>
            <a:r>
              <a:rPr lang="en-US" dirty="0" smtClean="0"/>
              <a:t>dust and </a:t>
            </a:r>
            <a:r>
              <a:rPr lang="en-US" dirty="0" smtClean="0"/>
              <a:t>	smelter emissions</a:t>
            </a:r>
            <a:r>
              <a:rPr lang="en-US" dirty="0" smtClean="0"/>
              <a:t>, </a:t>
            </a:r>
            <a:r>
              <a:rPr lang="en-US" dirty="0" smtClean="0"/>
              <a:t>and </a:t>
            </a:r>
            <a:r>
              <a:rPr lang="en-US" dirty="0" smtClean="0"/>
              <a:t>water </a:t>
            </a:r>
            <a:r>
              <a:rPr lang="en-US" dirty="0" smtClean="0"/>
              <a:t>pollution </a:t>
            </a:r>
            <a:r>
              <a:rPr lang="en-US" dirty="0" smtClean="0"/>
              <a:t>from </a:t>
            </a:r>
            <a:r>
              <a:rPr lang="en-US" dirty="0" smtClean="0"/>
              <a:t>disrupted aquifers</a:t>
            </a:r>
            <a:r>
              <a:rPr lang="en-US" dirty="0" smtClean="0"/>
              <a:t>” (Manahan, 1997, </a:t>
            </a:r>
            <a:r>
              <a:rPr lang="en-US" dirty="0" smtClean="0"/>
              <a:t>	p</a:t>
            </a:r>
            <a:r>
              <a:rPr lang="en-US" dirty="0" smtClean="0"/>
              <a:t>. </a:t>
            </a:r>
            <a:r>
              <a:rPr lang="en-US" dirty="0" smtClean="0"/>
              <a:t>532</a:t>
            </a:r>
            <a:r>
              <a:rPr lang="en-US" dirty="0" smtClean="0"/>
              <a:t>).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36576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“Many </a:t>
            </a:r>
            <a:r>
              <a:rPr lang="en-US" dirty="0" smtClean="0"/>
              <a:t>metals are present in ores as sulfides, </a:t>
            </a:r>
            <a:r>
              <a:rPr lang="en-US" dirty="0" smtClean="0"/>
              <a:t>	and </a:t>
            </a:r>
            <a:r>
              <a:rPr lang="en-US" dirty="0" smtClean="0"/>
              <a:t>smelting can release large </a:t>
            </a:r>
            <a:r>
              <a:rPr lang="en-US" dirty="0" smtClean="0"/>
              <a:t>	quantities </a:t>
            </a:r>
            <a:r>
              <a:rPr lang="en-US" dirty="0" smtClean="0"/>
              <a:t>of sulfur dioxide, as well </a:t>
            </a:r>
            <a:r>
              <a:rPr lang="en-US" dirty="0" smtClean="0"/>
              <a:t>	as </a:t>
            </a:r>
            <a:r>
              <a:rPr lang="en-US" dirty="0" smtClean="0"/>
              <a:t>particles that contain heavy </a:t>
            </a:r>
            <a:r>
              <a:rPr lang="en-US" dirty="0" smtClean="0"/>
              <a:t>	metals </a:t>
            </a:r>
            <a:r>
              <a:rPr lang="en-US" dirty="0" smtClean="0"/>
              <a:t>such as arsenic, cadmium, </a:t>
            </a:r>
            <a:r>
              <a:rPr lang="en-US" dirty="0" smtClean="0"/>
              <a:t>	or </a:t>
            </a:r>
            <a:r>
              <a:rPr lang="en-US" dirty="0" smtClean="0"/>
              <a:t>lead” (Manahan, 1997, p. 388).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41248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/>
              <a:t>Societal and Cultural Influence (cont’d)</a:t>
            </a:r>
            <a:endParaRPr lang="en-US" sz="2800" dirty="0"/>
          </a:p>
        </p:txBody>
      </p:sp>
      <p:pic>
        <p:nvPicPr>
          <p:cNvPr id="4" name="Picture 3" descr="India child working with sl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4114800"/>
            <a:ext cx="3733800" cy="2524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hina lung prob i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886200"/>
            <a:ext cx="4114800" cy="2741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99060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One </a:t>
            </a:r>
            <a:r>
              <a:rPr lang="en-US" dirty="0" smtClean="0"/>
              <a:t>thing that worries the society is that there are many health and safety issues associated </a:t>
            </a:r>
            <a:r>
              <a:rPr lang="en-US" dirty="0" smtClean="0"/>
              <a:t>	with </a:t>
            </a:r>
            <a:r>
              <a:rPr lang="en-US" dirty="0" smtClean="0"/>
              <a:t>mining in China; the mining technology is very primitive and the mines are </a:t>
            </a:r>
            <a:r>
              <a:rPr lang="en-US" dirty="0" smtClean="0"/>
              <a:t>	small </a:t>
            </a:r>
            <a:r>
              <a:rPr lang="en-US" dirty="0" smtClean="0"/>
              <a:t>and scattered throughout the country, lacking “expertise and capital” to guide </a:t>
            </a:r>
            <a:r>
              <a:rPr lang="en-US" dirty="0" smtClean="0"/>
              <a:t>	them.</a:t>
            </a:r>
            <a:endParaRPr lang="en-US" dirty="0" smtClean="0"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Up until the 21</a:t>
            </a:r>
            <a:r>
              <a:rPr lang="en-US" baseline="30000" dirty="0" smtClean="0"/>
              <a:t>st</a:t>
            </a:r>
            <a:r>
              <a:rPr lang="en-US" dirty="0" smtClean="0"/>
              <a:t> century, human labor was often utilized because it was “cheap and </a:t>
            </a:r>
            <a:r>
              <a:rPr lang="en-US" dirty="0" smtClean="0"/>
              <a:t>	abundant</a:t>
            </a:r>
            <a:r>
              <a:rPr lang="en-US" dirty="0" smtClean="0"/>
              <a:t>”.</a:t>
            </a:r>
            <a:endParaRPr lang="en-US" dirty="0" smtClean="0"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ea typeface="Times New Roman" pitchFamily="18" charset="0"/>
                <a:cs typeface="Times New Roman" pitchFamily="18" charset="0"/>
              </a:rPr>
              <a:t>“</a:t>
            </a:r>
            <a:r>
              <a:rPr lang="en-US" dirty="0" smtClean="0">
                <a:ea typeface="Times New Roman" pitchFamily="18" charset="0"/>
                <a:cs typeface="Times New Roman" pitchFamily="18" charset="0"/>
              </a:rPr>
              <a:t>Between January and the end of October of 2003, accidents in all Chinese mines (most of 	them in the coal mines) took the lives of 13,283 people in all.” (</a:t>
            </a:r>
            <a:r>
              <a:rPr lang="en-US" dirty="0" err="1" smtClean="0">
                <a:ea typeface="Times New Roman" pitchFamily="18" charset="0"/>
                <a:cs typeface="Times New Roman" pitchFamily="18" charset="0"/>
              </a:rPr>
              <a:t>Ottens</a:t>
            </a:r>
            <a:r>
              <a:rPr lang="en-US" dirty="0" smtClean="0">
                <a:ea typeface="Times New Roman" pitchFamily="18" charset="0"/>
                <a:cs typeface="Times New Roman" pitchFamily="18" charset="0"/>
              </a:rPr>
              <a:t>, 2005, p. 9)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41248"/>
          </a:xfrm>
        </p:spPr>
        <p:txBody>
          <a:bodyPr/>
          <a:lstStyle/>
          <a:p>
            <a:pPr algn="r"/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752600"/>
            <a:ext cx="861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Better </a:t>
            </a:r>
            <a:r>
              <a:rPr lang="en-US" dirty="0" smtClean="0"/>
              <a:t>models that take into account the growth of resource consumption with the growth of the economy “all indicate serious depletion of in-ground reserves of certain key metals, notably </a:t>
            </a:r>
            <a:r>
              <a:rPr lang="en-US" b="1" dirty="0" smtClean="0"/>
              <a:t>silver</a:t>
            </a:r>
            <a:r>
              <a:rPr lang="en-US" dirty="0" smtClean="0"/>
              <a:t>, </a:t>
            </a:r>
            <a:r>
              <a:rPr lang="en-US" b="1" dirty="0" smtClean="0"/>
              <a:t>gold</a:t>
            </a:r>
            <a:r>
              <a:rPr lang="en-US" dirty="0" smtClean="0"/>
              <a:t>, </a:t>
            </a:r>
            <a:r>
              <a:rPr lang="en-US" b="1" dirty="0" smtClean="0"/>
              <a:t>indium</a:t>
            </a:r>
            <a:r>
              <a:rPr lang="en-US" dirty="0" smtClean="0"/>
              <a:t>, </a:t>
            </a:r>
            <a:r>
              <a:rPr lang="en-US" b="1" dirty="0" smtClean="0"/>
              <a:t>tin</a:t>
            </a:r>
            <a:r>
              <a:rPr lang="en-US" dirty="0" smtClean="0"/>
              <a:t>, </a:t>
            </a:r>
            <a:r>
              <a:rPr lang="en-US" b="1" dirty="0" smtClean="0"/>
              <a:t>lead</a:t>
            </a:r>
            <a:r>
              <a:rPr lang="en-US" dirty="0" smtClean="0"/>
              <a:t>,</a:t>
            </a:r>
            <a:r>
              <a:rPr lang="en-US" dirty="0" smtClean="0"/>
              <a:t> </a:t>
            </a:r>
            <a:r>
              <a:rPr lang="en-US" b="1" dirty="0" smtClean="0"/>
              <a:t>zinc</a:t>
            </a:r>
            <a:r>
              <a:rPr lang="en-US" dirty="0" smtClean="0"/>
              <a:t>, and possibly </a:t>
            </a:r>
            <a:r>
              <a:rPr lang="en-US" b="1" dirty="0" smtClean="0"/>
              <a:t>copper</a:t>
            </a:r>
            <a:r>
              <a:rPr lang="en-US" dirty="0" smtClean="0"/>
              <a:t>, by the year 2050.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“Pressure </a:t>
            </a:r>
            <a:r>
              <a:rPr lang="en-US" dirty="0" smtClean="0"/>
              <a:t>is also rising on some other exotic metals (besides indium) needed by the electronic and energy industries, notably </a:t>
            </a:r>
            <a:r>
              <a:rPr lang="en-US" b="1" dirty="0" smtClean="0"/>
              <a:t>gallium</a:t>
            </a:r>
            <a:r>
              <a:rPr lang="en-US" dirty="0" smtClean="0"/>
              <a:t> and </a:t>
            </a:r>
            <a:r>
              <a:rPr lang="en-US" b="1" dirty="0" smtClean="0"/>
              <a:t>germanium</a:t>
            </a:r>
            <a:r>
              <a:rPr lang="en-US" dirty="0" smtClean="0"/>
              <a:t> for electronics; </a:t>
            </a:r>
            <a:r>
              <a:rPr lang="en-US" b="1" dirty="0" smtClean="0"/>
              <a:t>tellurium</a:t>
            </a:r>
            <a:r>
              <a:rPr lang="en-US" dirty="0" smtClean="0"/>
              <a:t> for solar power; </a:t>
            </a:r>
            <a:r>
              <a:rPr lang="en-US" b="1" dirty="0" smtClean="0"/>
              <a:t>thorium</a:t>
            </a:r>
            <a:r>
              <a:rPr lang="en-US" dirty="0" smtClean="0"/>
              <a:t> for next-generation nuclear reactors; </a:t>
            </a:r>
            <a:r>
              <a:rPr lang="en-US" b="1" dirty="0" smtClean="0"/>
              <a:t>molybdenum</a:t>
            </a:r>
            <a:r>
              <a:rPr lang="en-US" dirty="0" smtClean="0"/>
              <a:t> and </a:t>
            </a:r>
            <a:r>
              <a:rPr lang="en-US" b="1" dirty="0" smtClean="0"/>
              <a:t>cobalt</a:t>
            </a:r>
            <a:r>
              <a:rPr lang="en-US" dirty="0" smtClean="0"/>
              <a:t> for </a:t>
            </a:r>
            <a:r>
              <a:rPr lang="en-US" dirty="0" err="1" smtClean="0"/>
              <a:t>catylysts</a:t>
            </a:r>
            <a:r>
              <a:rPr lang="en-US" dirty="0" smtClean="0"/>
              <a:t>; and </a:t>
            </a:r>
            <a:r>
              <a:rPr lang="en-US" b="1" dirty="0" smtClean="0"/>
              <a:t>niobium</a:t>
            </a:r>
            <a:r>
              <a:rPr lang="en-US" dirty="0" smtClean="0"/>
              <a:t>, </a:t>
            </a:r>
            <a:r>
              <a:rPr lang="en-US" b="1" dirty="0" smtClean="0"/>
              <a:t>tantalum</a:t>
            </a:r>
            <a:r>
              <a:rPr lang="en-US" dirty="0" smtClean="0"/>
              <a:t>, and </a:t>
            </a:r>
            <a:r>
              <a:rPr lang="en-US" b="1" dirty="0" smtClean="0"/>
              <a:t>tungsten</a:t>
            </a:r>
            <a:r>
              <a:rPr lang="en-US" dirty="0" smtClean="0"/>
              <a:t> for making hardened synthetic materials</a:t>
            </a:r>
            <a:r>
              <a:rPr lang="en-US" dirty="0" smtClean="0"/>
              <a:t>.”       (</a:t>
            </a:r>
            <a:r>
              <a:rPr lang="en-US" dirty="0" smtClean="0"/>
              <a:t>Smith, 2010, p.57) 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1905000" y="4953000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In fact, the question isn’t “will we run out of REE?” but “to what lengths will we go to get them?” </a:t>
            </a:r>
          </a:p>
        </p:txBody>
      </p:sp>
      <p:pic>
        <p:nvPicPr>
          <p:cNvPr id="8" name="Picture 7" descr="Deep-sea mud pacific oc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34799"/>
            <a:ext cx="8229600" cy="6388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 descr="Proved world reserves for some Impt Natural Resources- Smith 2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826048"/>
            <a:ext cx="8610600" cy="6031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41248"/>
          </a:xfrm>
        </p:spPr>
        <p:txBody>
          <a:bodyPr/>
          <a:lstStyle/>
          <a:p>
            <a:pPr algn="r"/>
            <a:r>
              <a:rPr lang="en-US" dirty="0" smtClean="0"/>
              <a:t>Call to Action</a:t>
            </a:r>
            <a:endParaRPr lang="en-US" dirty="0"/>
          </a:p>
        </p:txBody>
      </p:sp>
      <p:pic>
        <p:nvPicPr>
          <p:cNvPr id="3" name="Picture 2" descr="Japan recyc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581400"/>
            <a:ext cx="5499176" cy="3061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137160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“In </a:t>
            </a:r>
            <a:r>
              <a:rPr lang="en-US" dirty="0" err="1" smtClean="0"/>
              <a:t>Kosaka</a:t>
            </a:r>
            <a:r>
              <a:rPr lang="en-US" dirty="0" smtClean="0"/>
              <a:t>, Dowa Holdings, the company that mined here for over a century, has built a </a:t>
            </a:r>
            <a:r>
              <a:rPr lang="en-US" dirty="0" smtClean="0"/>
              <a:t>	recycling </a:t>
            </a:r>
            <a:r>
              <a:rPr lang="en-US" dirty="0" smtClean="0"/>
              <a:t>plant whose 200-foot-tall furnace renders old electronics parts into a </a:t>
            </a:r>
            <a:r>
              <a:rPr lang="en-US" dirty="0" smtClean="0"/>
              <a:t>	molten </a:t>
            </a:r>
            <a:r>
              <a:rPr lang="en-US" dirty="0" smtClean="0"/>
              <a:t>stew from which valuable metals and other minerals can be extracted. </a:t>
            </a:r>
            <a:r>
              <a:rPr lang="en-US" dirty="0" smtClean="0"/>
              <a:t>[…] 	Used </a:t>
            </a:r>
            <a:r>
              <a:rPr lang="en-US" dirty="0" smtClean="0"/>
              <a:t>electronics in Japan hold an estimated 300,000 tons of rare earths</a:t>
            </a:r>
            <a:r>
              <a:rPr lang="en-US" dirty="0" smtClean="0"/>
              <a:t>.” 	(</a:t>
            </a:r>
            <a:r>
              <a:rPr lang="en-US" dirty="0" err="1" smtClean="0"/>
              <a:t>Tabuchi</a:t>
            </a:r>
            <a:r>
              <a:rPr lang="en-US" dirty="0" smtClean="0"/>
              <a:t>, 2010)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15000" y="3505200"/>
            <a:ext cx="342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In France, </a:t>
            </a:r>
            <a:r>
              <a:rPr lang="en-US" dirty="0" err="1" smtClean="0"/>
              <a:t>Rhodia</a:t>
            </a:r>
            <a:r>
              <a:rPr lang="en-US" dirty="0" smtClean="0"/>
              <a:t> is recycling magnets, low energy light bulbs, and </a:t>
            </a:r>
            <a:r>
              <a:rPr lang="en-US" dirty="0" err="1" smtClean="0"/>
              <a:t>NiMH</a:t>
            </a:r>
            <a:r>
              <a:rPr lang="en-US" dirty="0" smtClean="0"/>
              <a:t> rechargeable batteries (Rhodia.com, 2011).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24600" y="5103674"/>
            <a:ext cx="2667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u="sng" dirty="0" smtClean="0">
              <a:hlinkClick r:id="rId3"/>
            </a:endParaRPr>
          </a:p>
          <a:p>
            <a:r>
              <a:rPr lang="en-US" u="sng" dirty="0" smtClean="0">
                <a:hlinkClick r:id="rId3"/>
              </a:rPr>
              <a:t>http</a:t>
            </a:r>
            <a:r>
              <a:rPr lang="en-US" u="sng" dirty="0" smtClean="0">
                <a:hlinkClick r:id="rId3"/>
              </a:rPr>
              <a:t>://news.cnet.com/8301-13579_3-57520121-37/digging-for-rare-earths-the-mines-where-iphones-are-born/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41248"/>
          </a:xfrm>
        </p:spPr>
        <p:txBody>
          <a:bodyPr/>
          <a:lstStyle/>
          <a:p>
            <a:pPr algn="r"/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990600"/>
            <a:ext cx="91440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Alonso</a:t>
            </a:r>
            <a:r>
              <a:rPr lang="en-US" sz="1400" dirty="0" smtClean="0"/>
              <a:t>, Elisa, et. al.. (2012). Evaluating Rare Earth Element Availability: A Case with Revolutionary Demand </a:t>
            </a:r>
            <a:r>
              <a:rPr lang="en-US" sz="1400" dirty="0" smtClean="0"/>
              <a:t>from </a:t>
            </a:r>
            <a:r>
              <a:rPr lang="en-US" sz="1400" dirty="0" smtClean="0"/>
              <a:t>Clean </a:t>
            </a:r>
            <a:r>
              <a:rPr lang="en-US" sz="1400" dirty="0" smtClean="0"/>
              <a:t>	Technologies</a:t>
            </a:r>
            <a:r>
              <a:rPr lang="en-US" sz="1400" dirty="0" smtClean="0"/>
              <a:t>, </a:t>
            </a:r>
            <a:r>
              <a:rPr lang="en-US" sz="1400" i="1" dirty="0" smtClean="0"/>
              <a:t>Environmental Science &amp; Technology, 46</a:t>
            </a:r>
            <a:r>
              <a:rPr lang="en-US" sz="1400" dirty="0" smtClean="0"/>
              <a:t>(6).  3406-3414.</a:t>
            </a:r>
          </a:p>
          <a:p>
            <a:r>
              <a:rPr lang="en-US" sz="1400" dirty="0" smtClean="0"/>
              <a:t>	</a:t>
            </a:r>
            <a:r>
              <a:rPr lang="en-US" sz="1400" dirty="0" err="1" smtClean="0"/>
              <a:t>doi</a:t>
            </a:r>
            <a:r>
              <a:rPr lang="en-US" sz="1400" dirty="0" smtClean="0"/>
              <a:t>: </a:t>
            </a:r>
            <a:r>
              <a:rPr lang="en-US" sz="1400" dirty="0" smtClean="0"/>
              <a:t>10.1021/es203518d</a:t>
            </a:r>
          </a:p>
          <a:p>
            <a:endParaRPr lang="en-US" sz="1400" dirty="0" smtClean="0"/>
          </a:p>
          <a:p>
            <a:r>
              <a:rPr lang="en-US" sz="1400" dirty="0" smtClean="0"/>
              <a:t>China to introduce tighter rules for rare earths mining. (2012). </a:t>
            </a:r>
            <a:r>
              <a:rPr lang="en-US" sz="1400" i="1" dirty="0" smtClean="0"/>
              <a:t>Mining Engineering Magazine, 64</a:t>
            </a:r>
            <a:r>
              <a:rPr lang="en-US" sz="1400" dirty="0" smtClean="0"/>
              <a:t>, 12. Retrieved from </a:t>
            </a:r>
            <a:r>
              <a:rPr lang="en-US" sz="1400" dirty="0" smtClean="0"/>
              <a:t>	</a:t>
            </a:r>
            <a:r>
              <a:rPr lang="en-US" sz="1400" dirty="0" err="1" smtClean="0"/>
              <a:t>ProQuest</a:t>
            </a:r>
            <a:r>
              <a:rPr lang="en-US" sz="1400" dirty="0" smtClean="0"/>
              <a:t> </a:t>
            </a:r>
            <a:r>
              <a:rPr lang="en-US" sz="1400" dirty="0" smtClean="0"/>
              <a:t>Central database</a:t>
            </a:r>
            <a:r>
              <a:rPr lang="en-US" sz="1400" dirty="0" smtClean="0"/>
              <a:t>.</a:t>
            </a:r>
          </a:p>
          <a:p>
            <a:endParaRPr lang="en-US" sz="1400" dirty="0" smtClean="0"/>
          </a:p>
          <a:p>
            <a:r>
              <a:rPr lang="en-US" sz="1400" dirty="0" smtClean="0"/>
              <a:t>Guardian </a:t>
            </a:r>
            <a:r>
              <a:rPr lang="en-US" sz="1400" dirty="0" smtClean="0"/>
              <a:t>Weekly. (2012, August 7). </a:t>
            </a:r>
            <a:r>
              <a:rPr lang="en-US" sz="1400" i="1" dirty="0" smtClean="0"/>
              <a:t>Rare-earth mining in China Comes at a heavy cost for local villages</a:t>
            </a:r>
            <a:r>
              <a:rPr lang="en-US" sz="1400" dirty="0" smtClean="0"/>
              <a:t>. Retrieved on </a:t>
            </a:r>
            <a:r>
              <a:rPr lang="en-US" sz="1400" dirty="0" smtClean="0"/>
              <a:t>	October </a:t>
            </a:r>
            <a:r>
              <a:rPr lang="en-US" sz="1400" dirty="0" smtClean="0"/>
              <a:t>23, 2012 from </a:t>
            </a:r>
            <a:endParaRPr lang="en-US" sz="1400" dirty="0" smtClean="0"/>
          </a:p>
          <a:p>
            <a:r>
              <a:rPr lang="en-US" sz="1400" b="1" u="sng" dirty="0" smtClean="0">
                <a:hlinkClick r:id="rId2"/>
              </a:rPr>
              <a:t>	</a:t>
            </a:r>
            <a:r>
              <a:rPr lang="en-US" sz="1400" u="sng" dirty="0" smtClean="0">
                <a:hlinkClick r:id="rId2"/>
              </a:rPr>
              <a:t>http</a:t>
            </a:r>
            <a:r>
              <a:rPr lang="en-US" sz="1400" u="sng" dirty="0" smtClean="0">
                <a:hlinkClick r:id="rId2"/>
              </a:rPr>
              <a:t>://</a:t>
            </a:r>
            <a:r>
              <a:rPr lang="en-US" sz="1400" u="sng" dirty="0" smtClean="0">
                <a:hlinkClick r:id="rId2"/>
              </a:rPr>
              <a:t>www.guardian.co.uk/environment/2012/aug/07/china-rare-earth-village-pollution</a:t>
            </a:r>
            <a:endParaRPr lang="en-US" sz="1400" u="sng" dirty="0" smtClean="0"/>
          </a:p>
          <a:p>
            <a:endParaRPr lang="en-US" sz="1400" u="sng" dirty="0" smtClean="0"/>
          </a:p>
          <a:p>
            <a:r>
              <a:rPr lang="en-US" sz="1400" dirty="0" smtClean="0"/>
              <a:t> </a:t>
            </a:r>
            <a:r>
              <a:rPr lang="en-US" sz="1400" dirty="0" smtClean="0"/>
              <a:t>Huang</a:t>
            </a:r>
            <a:r>
              <a:rPr lang="en-US" sz="1400" dirty="0" smtClean="0"/>
              <a:t>, H. M., Xiao, X. M., &amp;Yan, B. (2009). Recycle use of magnesium ammonium phosphate to </a:t>
            </a:r>
            <a:r>
              <a:rPr lang="en-US" sz="1400" dirty="0" smtClean="0"/>
              <a:t>remove </a:t>
            </a:r>
            <a:r>
              <a:rPr lang="en-US" sz="1400" dirty="0" smtClean="0"/>
              <a:t>ammonium </a:t>
            </a:r>
            <a:r>
              <a:rPr lang="en-US" sz="1400" dirty="0" smtClean="0"/>
              <a:t>	nitrogen </a:t>
            </a:r>
            <a:r>
              <a:rPr lang="en-US" sz="1400" dirty="0" smtClean="0"/>
              <a:t>from rare-earth wastewater, </a:t>
            </a:r>
            <a:r>
              <a:rPr lang="en-US" sz="1400" i="1" dirty="0" smtClean="0"/>
              <a:t>Water and Science Technology, 59</a:t>
            </a:r>
            <a:r>
              <a:rPr lang="en-US" sz="1400" dirty="0" smtClean="0"/>
              <a:t>(6). </a:t>
            </a:r>
            <a:r>
              <a:rPr lang="en-US" sz="1400" dirty="0" smtClean="0"/>
              <a:t>1093-1099</a:t>
            </a:r>
            <a:r>
              <a:rPr lang="en-US" sz="1400" dirty="0" smtClean="0"/>
              <a:t>. </a:t>
            </a:r>
          </a:p>
          <a:p>
            <a:r>
              <a:rPr lang="en-US" sz="1400" dirty="0" smtClean="0"/>
              <a:t>	</a:t>
            </a:r>
            <a:r>
              <a:rPr lang="en-US" sz="1400" dirty="0" err="1" smtClean="0"/>
              <a:t>doi</a:t>
            </a:r>
            <a:r>
              <a:rPr lang="en-US" sz="1400" dirty="0" smtClean="0"/>
              <a:t>: </a:t>
            </a:r>
            <a:r>
              <a:rPr lang="en-US" sz="1400" dirty="0" smtClean="0"/>
              <a:t>10.2166/wst.2009.086</a:t>
            </a:r>
          </a:p>
          <a:p>
            <a:endParaRPr lang="en-US" sz="1400" dirty="0" smtClean="0"/>
          </a:p>
          <a:p>
            <a:r>
              <a:rPr lang="en-US" sz="1400" dirty="0" smtClean="0"/>
              <a:t>Humphries, Marc. (2012, June 8). </a:t>
            </a:r>
            <a:r>
              <a:rPr lang="en-US" sz="1400" i="1" dirty="0" smtClean="0"/>
              <a:t>Rare Earth Elements: The Global Supply Chain.</a:t>
            </a:r>
            <a:r>
              <a:rPr lang="en-US" sz="1400" dirty="0" smtClean="0"/>
              <a:t> Retrieved on 	September 16, 2012 </a:t>
            </a:r>
            <a:r>
              <a:rPr lang="en-US" sz="1400" dirty="0" smtClean="0"/>
              <a:t>	from </a:t>
            </a:r>
            <a:r>
              <a:rPr lang="en-US" sz="1400" u="sng" dirty="0" smtClean="0">
                <a:hlinkClick r:id="rId3"/>
              </a:rPr>
              <a:t>http://</a:t>
            </a:r>
            <a:r>
              <a:rPr lang="en-US" sz="1400" u="sng" dirty="0" smtClean="0">
                <a:hlinkClick r:id="rId3"/>
              </a:rPr>
              <a:t>www.fas.org/sgp/crs/natsec/R41347.pdf</a:t>
            </a:r>
            <a:endParaRPr lang="en-US" sz="1400" u="sng" dirty="0" smtClean="0"/>
          </a:p>
          <a:p>
            <a:endParaRPr lang="en-US" sz="1400" dirty="0" smtClean="0"/>
          </a:p>
          <a:p>
            <a:r>
              <a:rPr lang="en-US" sz="1400" dirty="0" smtClean="0"/>
              <a:t>Kato</a:t>
            </a:r>
            <a:r>
              <a:rPr lang="en-US" sz="1400" dirty="0" smtClean="0"/>
              <a:t>, Yasuhiro, et. al.. (3 July 2011) </a:t>
            </a:r>
            <a:r>
              <a:rPr lang="en-US" sz="1400" i="1" dirty="0" smtClean="0"/>
              <a:t>Deep-Sea mud in the Pacific Ocean as a potential resource for rare-earth elements</a:t>
            </a:r>
            <a:r>
              <a:rPr lang="en-US" sz="1400" dirty="0" smtClean="0"/>
              <a:t>. </a:t>
            </a:r>
            <a:r>
              <a:rPr lang="en-US" sz="1400" dirty="0" smtClean="0"/>
              <a:t>	Nature </a:t>
            </a:r>
            <a:r>
              <a:rPr lang="en-US" sz="1400" dirty="0" err="1" smtClean="0"/>
              <a:t>Geoscience</a:t>
            </a:r>
            <a:r>
              <a:rPr lang="en-US" sz="1400" dirty="0" smtClean="0"/>
              <a:t>.</a:t>
            </a:r>
            <a:r>
              <a:rPr lang="en-US" sz="1400" i="1" dirty="0" smtClean="0"/>
              <a:t> </a:t>
            </a:r>
            <a:r>
              <a:rPr lang="en-US" sz="1400" dirty="0" smtClean="0"/>
              <a:t> </a:t>
            </a:r>
            <a:r>
              <a:rPr lang="en-US" sz="1400" dirty="0" err="1" smtClean="0"/>
              <a:t>doi</a:t>
            </a:r>
            <a:r>
              <a:rPr lang="en-US" sz="1400" dirty="0" smtClean="0"/>
              <a:t>: 10.1038/NGEO1185 </a:t>
            </a:r>
            <a:r>
              <a:rPr lang="en-US" sz="1400" dirty="0" smtClean="0">
                <a:hlinkClick r:id="rId4"/>
              </a:rPr>
              <a:t>www.nature.com/naturegeoscience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Krebs, Robert E. (1998). </a:t>
            </a:r>
            <a:r>
              <a:rPr lang="en-US" sz="1400" i="1" dirty="0" smtClean="0"/>
              <a:t>The History and Use of Our Earth’s Chemical Elements: A Reference </a:t>
            </a:r>
            <a:r>
              <a:rPr lang="en-US" sz="1400" i="1" dirty="0" smtClean="0"/>
              <a:t>Guide</a:t>
            </a:r>
            <a:r>
              <a:rPr lang="en-US" sz="1400" dirty="0" smtClean="0"/>
              <a:t>. Westport, CT: </a:t>
            </a:r>
            <a:r>
              <a:rPr lang="en-US" sz="1400" dirty="0" smtClean="0"/>
              <a:t>	Greenwood </a:t>
            </a:r>
            <a:r>
              <a:rPr lang="en-US" sz="1400" dirty="0" smtClean="0"/>
              <a:t>Press</a:t>
            </a:r>
            <a:r>
              <a:rPr lang="en-US" sz="1400" dirty="0" smtClean="0"/>
              <a:t>.</a:t>
            </a:r>
          </a:p>
          <a:p>
            <a:endParaRPr lang="en-US" sz="1400" dirty="0" smtClean="0"/>
          </a:p>
          <a:p>
            <a:r>
              <a:rPr lang="en-US" sz="1400" dirty="0" smtClean="0"/>
              <a:t>Long, K.R., Van </a:t>
            </a:r>
            <a:r>
              <a:rPr lang="en-US" sz="1400" dirty="0" err="1" smtClean="0"/>
              <a:t>Gosen</a:t>
            </a:r>
            <a:r>
              <a:rPr lang="en-US" sz="1400" dirty="0" smtClean="0"/>
              <a:t>, B.S., Foley, N.K., and </a:t>
            </a:r>
            <a:r>
              <a:rPr lang="en-US" sz="1400" dirty="0" err="1" smtClean="0"/>
              <a:t>Cordier</a:t>
            </a:r>
            <a:r>
              <a:rPr lang="en-US" sz="1400" dirty="0" smtClean="0"/>
              <a:t>, Daniel. (2010). </a:t>
            </a:r>
            <a:r>
              <a:rPr lang="en-US" sz="1400" i="1" dirty="0" smtClean="0"/>
              <a:t>The principal </a:t>
            </a:r>
            <a:r>
              <a:rPr lang="en-US" sz="1400" i="1" dirty="0" smtClean="0"/>
              <a:t>rare</a:t>
            </a:r>
            <a:r>
              <a:rPr lang="en-US" sz="1400" dirty="0" smtClean="0"/>
              <a:t> </a:t>
            </a:r>
            <a:r>
              <a:rPr lang="en-US" sz="1400" i="1" dirty="0" smtClean="0"/>
              <a:t>earth </a:t>
            </a:r>
            <a:r>
              <a:rPr lang="en-US" sz="1400" i="1" dirty="0" smtClean="0"/>
              <a:t>elements deposits of the </a:t>
            </a:r>
            <a:r>
              <a:rPr lang="en-US" sz="1400" i="1" dirty="0" smtClean="0"/>
              <a:t>	United </a:t>
            </a:r>
            <a:r>
              <a:rPr lang="en-US" sz="1400" i="1" dirty="0" smtClean="0"/>
              <a:t>States—A summary of domestic deposits and </a:t>
            </a:r>
            <a:r>
              <a:rPr lang="en-US" sz="1400" i="1" dirty="0" smtClean="0"/>
              <a:t>a</a:t>
            </a:r>
            <a:r>
              <a:rPr lang="en-US" sz="1400" dirty="0" smtClean="0"/>
              <a:t> </a:t>
            </a:r>
            <a:r>
              <a:rPr lang="en-US" sz="1400" i="1" dirty="0" smtClean="0"/>
              <a:t>global </a:t>
            </a:r>
            <a:r>
              <a:rPr lang="en-US" sz="1400" i="1" dirty="0" smtClean="0"/>
              <a:t>perspective. </a:t>
            </a:r>
            <a:r>
              <a:rPr lang="en-US" sz="1400" dirty="0" smtClean="0"/>
              <a:t>[U.S. Geological Survey Scientific </a:t>
            </a:r>
            <a:r>
              <a:rPr lang="en-US" sz="1400" dirty="0" smtClean="0"/>
              <a:t>	Investigations </a:t>
            </a:r>
            <a:r>
              <a:rPr lang="en-US" sz="1400" dirty="0" smtClean="0"/>
              <a:t>Report</a:t>
            </a:r>
            <a:r>
              <a:rPr lang="en-US" sz="1400" dirty="0" smtClean="0"/>
              <a:t>]. Retrieved </a:t>
            </a:r>
            <a:r>
              <a:rPr lang="en-US" sz="1400" dirty="0" smtClean="0"/>
              <a:t>September 24, 2012 from </a:t>
            </a:r>
            <a:r>
              <a:rPr lang="en-US" sz="1400" dirty="0" smtClean="0">
                <a:hlinkClick r:id="rId5"/>
              </a:rPr>
              <a:t>http://pubs.usgs.gov/sir/2010/5220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.</a:t>
            </a:r>
          </a:p>
          <a:p>
            <a:endParaRPr lang="en-US" sz="1400" b="1" dirty="0" smtClean="0"/>
          </a:p>
          <a:p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41248"/>
          </a:xfrm>
        </p:spPr>
        <p:txBody>
          <a:bodyPr/>
          <a:lstStyle/>
          <a:p>
            <a:pPr algn="r"/>
            <a:r>
              <a:rPr lang="en-US" sz="2800" dirty="0" smtClean="0"/>
              <a:t>Bibliography</a:t>
            </a:r>
            <a:r>
              <a:rPr lang="en-US" dirty="0" smtClean="0"/>
              <a:t> </a:t>
            </a:r>
            <a:r>
              <a:rPr lang="en-US" sz="2000" dirty="0" smtClean="0"/>
              <a:t>(Cont’d)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0" y="1066800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Manahan, Stanley, E. (1997). </a:t>
            </a:r>
            <a:r>
              <a:rPr lang="en-US" sz="1400" i="1" dirty="0" smtClean="0"/>
              <a:t>Environmental Science and Technology</a:t>
            </a:r>
            <a:r>
              <a:rPr lang="en-US" sz="1400" dirty="0" smtClean="0"/>
              <a:t>. Boca Raton, FL: CRS Press LLC</a:t>
            </a:r>
            <a:r>
              <a:rPr lang="en-US" sz="1400" dirty="0" smtClean="0"/>
              <a:t>.</a:t>
            </a:r>
          </a:p>
          <a:p>
            <a:endParaRPr lang="en-US" sz="1400" dirty="0" smtClean="0"/>
          </a:p>
          <a:p>
            <a:r>
              <a:rPr lang="en-US" sz="1400" dirty="0" smtClean="0"/>
              <a:t> </a:t>
            </a:r>
            <a:r>
              <a:rPr lang="en-US" sz="1400" dirty="0" err="1" smtClean="0"/>
              <a:t>Ottens</a:t>
            </a:r>
            <a:r>
              <a:rPr lang="en-US" sz="1400" dirty="0" smtClean="0"/>
              <a:t>, Berthold. (2005). Mining in China: A 3000-Year Tradition. </a:t>
            </a:r>
            <a:r>
              <a:rPr lang="en-US" sz="1400" i="1" dirty="0" smtClean="0"/>
              <a:t>Mineralogical Record, 36</a:t>
            </a:r>
            <a:r>
              <a:rPr lang="en-US" sz="1400" dirty="0" smtClean="0"/>
              <a:t>(1), 4-11.</a:t>
            </a:r>
          </a:p>
          <a:p>
            <a:endParaRPr lang="en-US" sz="1400" dirty="0" smtClean="0"/>
          </a:p>
          <a:p>
            <a:r>
              <a:rPr lang="en-US" sz="1400" dirty="0" err="1" smtClean="0"/>
              <a:t>Perkowski</a:t>
            </a:r>
            <a:r>
              <a:rPr lang="en-US" sz="1400" dirty="0" smtClean="0"/>
              <a:t>, Jack. (2012, June 21). Behind China’s Rare Earth Controversy. [Blog Post, Forbes.com]. Retrieved from 	</a:t>
            </a:r>
            <a:r>
              <a:rPr lang="en-US" sz="1400" u="sng" dirty="0" smtClean="0">
                <a:hlinkClick r:id="rId2"/>
              </a:rPr>
              <a:t>http://www.forbes.com/sites/jackperkowski/2012/06/21/behind-chinas-rare-earth-controversy/</a:t>
            </a:r>
            <a:r>
              <a:rPr lang="en-US" sz="1400" dirty="0" smtClean="0"/>
              <a:t>.</a:t>
            </a:r>
          </a:p>
          <a:p>
            <a:endParaRPr lang="en-US" sz="1400" dirty="0" smtClean="0"/>
          </a:p>
          <a:p>
            <a:r>
              <a:rPr lang="en-US" sz="1400" dirty="0" err="1" smtClean="0"/>
              <a:t>Perkowski</a:t>
            </a:r>
            <a:r>
              <a:rPr lang="en-US" sz="1400" dirty="0" smtClean="0"/>
              <a:t>, Jack. (2012, October 3). Get Ready for More China Overseas Investment. [Blog Post, Forbes.com].  Retrieved 	from </a:t>
            </a:r>
          </a:p>
          <a:p>
            <a:r>
              <a:rPr lang="en-US" sz="1400" u="sng" dirty="0" smtClean="0">
                <a:hlinkClick r:id="rId3"/>
              </a:rPr>
              <a:t>	http://www.forbes.com/sites/jackperkowski/2012/10/03/get-ready-for-more-china-overseas-investment/</a:t>
            </a:r>
            <a:r>
              <a:rPr lang="en-US" sz="1400" dirty="0" smtClean="0"/>
              <a:t>. </a:t>
            </a:r>
          </a:p>
          <a:p>
            <a:endParaRPr lang="en-US" sz="1400" dirty="0" smtClean="0"/>
          </a:p>
          <a:p>
            <a:r>
              <a:rPr lang="en-US" sz="1400" dirty="0" smtClean="0"/>
              <a:t>Rhodia.com. (2011, October 3). </a:t>
            </a:r>
            <a:r>
              <a:rPr lang="en-US" sz="1400" i="1" dirty="0" err="1" smtClean="0"/>
              <a:t>Rhodia</a:t>
            </a:r>
            <a:r>
              <a:rPr lang="en-US" sz="1400" i="1" dirty="0" smtClean="0"/>
              <a:t> to recycle rare earths from magnets.</a:t>
            </a:r>
            <a:r>
              <a:rPr lang="en-US" sz="1400" dirty="0" smtClean="0"/>
              <a:t> [News Release]. Retrieved on October 	23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, 2012 from 	</a:t>
            </a:r>
            <a:r>
              <a:rPr lang="en-US" sz="1400" u="sng" dirty="0" smtClean="0">
                <a:hlinkClick r:id="rId4"/>
              </a:rPr>
              <a:t>http://</a:t>
            </a:r>
            <a:r>
              <a:rPr lang="en-US" sz="1400" u="sng" dirty="0" smtClean="0">
                <a:hlinkClick r:id="rId4"/>
              </a:rPr>
              <a:t>www.rhodia.com/en/news_center/news_releases/Recycle_rare_earths_031011.tcm</a:t>
            </a:r>
            <a:endParaRPr lang="en-US" sz="1400" u="sng" dirty="0" smtClean="0"/>
          </a:p>
          <a:p>
            <a:endParaRPr lang="en-US" sz="1400" u="sng" dirty="0" smtClean="0"/>
          </a:p>
          <a:p>
            <a:r>
              <a:rPr lang="en-US" sz="1400" dirty="0" smtClean="0"/>
              <a:t>Smith, Laurence C. (2010). </a:t>
            </a:r>
            <a:r>
              <a:rPr lang="en-US" sz="1400" i="1" dirty="0" smtClean="0"/>
              <a:t>The World in 2050: Four Forces Shaping Civilizations Northern Future. </a:t>
            </a:r>
            <a:r>
              <a:rPr lang="en-US" sz="1400" dirty="0" smtClean="0"/>
              <a:t>New York, NY: 	Dutton</a:t>
            </a:r>
            <a:r>
              <a:rPr lang="en-US" sz="1400" dirty="0" smtClean="0"/>
              <a:t>.</a:t>
            </a:r>
          </a:p>
          <a:p>
            <a:endParaRPr lang="en-US" sz="1400" u="sng" dirty="0" smtClean="0"/>
          </a:p>
          <a:p>
            <a:r>
              <a:rPr lang="en-US" sz="1400" dirty="0" err="1" smtClean="0"/>
              <a:t>Tabuchi</a:t>
            </a:r>
            <a:r>
              <a:rPr lang="en-US" sz="1400" dirty="0" smtClean="0"/>
              <a:t>, Hiroko. (2010, October 4). </a:t>
            </a:r>
            <a:r>
              <a:rPr lang="en-US" sz="1400" i="1" dirty="0" smtClean="0"/>
              <a:t>Japan Recycles Minerals From Used Electronics</a:t>
            </a:r>
            <a:r>
              <a:rPr lang="en-US" sz="1400" dirty="0" smtClean="0"/>
              <a:t>. Retrieved on 	October 22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, 2012 	from </a:t>
            </a:r>
            <a:r>
              <a:rPr lang="en-US" sz="1400" u="sng" dirty="0" smtClean="0">
                <a:hlinkClick r:id="rId5"/>
              </a:rPr>
              <a:t>http://</a:t>
            </a:r>
            <a:r>
              <a:rPr lang="en-US" sz="1400" u="sng" dirty="0" smtClean="0">
                <a:hlinkClick r:id="rId5"/>
              </a:rPr>
              <a:t>www.nytimes.com/2010/10/05/business/global/05recycle.html</a:t>
            </a:r>
            <a:endParaRPr lang="en-US" sz="1400" u="sng" dirty="0" smtClean="0"/>
          </a:p>
          <a:p>
            <a:endParaRPr lang="en-US" sz="1400" u="sng" dirty="0" smtClean="0"/>
          </a:p>
          <a:p>
            <a:r>
              <a:rPr lang="en-US" sz="1400" dirty="0" smtClean="0"/>
              <a:t>WTO. Trade Policy Review. Report By China, May 8, 2012.  WT/TPR/G/264  pg 12	</a:t>
            </a:r>
            <a:r>
              <a:rPr lang="en-US" sz="1400" u="sng" dirty="0" smtClean="0">
                <a:hlinkClick r:id="rId6"/>
              </a:rPr>
              <a:t>http://docsonline.wto.org/GEN_highLightParent.asp?qu=rare+earth&amp;doc=D%3A%2FDDFDOCUMENTS%2F	T%2FWT%2FTPR%2FG264.DOC.HTM&amp;curdoc=6&amp;popTitle=WT%2FTPR%2FG%2F264</a:t>
            </a:r>
            <a:endParaRPr lang="en-US" sz="1400" dirty="0" smtClean="0"/>
          </a:p>
          <a:p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riodictab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971800"/>
            <a:ext cx="5334000" cy="3693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41248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S&amp;T: Rare Earth Elements (REE</a:t>
            </a:r>
            <a:r>
              <a:rPr lang="en-US" sz="2400" dirty="0" smtClean="0"/>
              <a:t>s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95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REEs are often found in the same ore material and are difficult to extract from one another 	due to their very similar chemical properties (Long, et. al., 2010); </a:t>
            </a:r>
          </a:p>
          <a:p>
            <a:r>
              <a:rPr lang="en-US" dirty="0" smtClean="0"/>
              <a:t>they are also known to occur within the same ore as “other elements, such as copper, gold, 	uranium, phosphates, and  iron” (Humphries, 2012, p. 8).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3124200"/>
            <a:ext cx="350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REEs: </a:t>
            </a:r>
          </a:p>
          <a:p>
            <a:pPr marL="342900" indent="-342900">
              <a:buAutoNum type="arabicPeriod"/>
            </a:pPr>
            <a:r>
              <a:rPr lang="en-US" dirty="0" smtClean="0"/>
              <a:t>are toxic to the skin and body if almost any form is inhaled or ingested, </a:t>
            </a:r>
          </a:p>
          <a:p>
            <a:pPr marL="342900" indent="-342900">
              <a:buAutoNum type="arabicPeriod" startAt="2"/>
            </a:pPr>
            <a:r>
              <a:rPr lang="en-US" dirty="0" smtClean="0"/>
              <a:t>are easily decomposable in the air and/or water, </a:t>
            </a:r>
          </a:p>
          <a:p>
            <a:pPr marL="342900" indent="-342900">
              <a:buAutoNum type="arabicPeriod" startAt="2"/>
            </a:pPr>
            <a:r>
              <a:rPr lang="en-US" dirty="0" smtClean="0"/>
              <a:t>ignite easily or spontaneously, or can even be explosive ,</a:t>
            </a:r>
          </a:p>
          <a:p>
            <a:pPr marL="342900" indent="-342900">
              <a:buAutoNum type="arabicPeriod" startAt="2"/>
            </a:pPr>
            <a:r>
              <a:rPr lang="en-US" dirty="0" smtClean="0"/>
              <a:t>have some degree of radiation and have the ability to cause radiation poisoning</a:t>
            </a:r>
          </a:p>
          <a:p>
            <a:pPr marL="342900" indent="-342900"/>
            <a:r>
              <a:rPr lang="en-US" dirty="0" smtClean="0"/>
              <a:t>	(Krebs, 1998)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686800" cy="841375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/>
              <a:t>S&amp;T: Rare Earth Elements (REE</a:t>
            </a:r>
            <a:r>
              <a:rPr lang="en-US" sz="2000" dirty="0" smtClean="0"/>
              <a:t>s</a:t>
            </a:r>
            <a:r>
              <a:rPr lang="en-US" sz="2800" dirty="0" smtClean="0"/>
              <a:t>)</a:t>
            </a:r>
            <a:r>
              <a:rPr lang="en-US" sz="2000" dirty="0" smtClean="0"/>
              <a:t> (cont’d)</a:t>
            </a:r>
            <a:endParaRPr lang="en-US" sz="2800" dirty="0"/>
          </a:p>
        </p:txBody>
      </p:sp>
      <p:pic>
        <p:nvPicPr>
          <p:cNvPr id="4" name="Picture 3" descr="Humphries end uses of 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990600"/>
            <a:ext cx="8444204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 descr="Breaking re momopoly img for powerpoint. explains what they a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3200400"/>
            <a:ext cx="4530436" cy="3483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41248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Technology of Mining</a:t>
            </a:r>
            <a:endParaRPr lang="en-US" sz="3200" dirty="0"/>
          </a:p>
        </p:txBody>
      </p:sp>
      <p:pic>
        <p:nvPicPr>
          <p:cNvPr id="3" name="Picture 2" descr="3000 yrs of rare earth miningEarliest description of mining in China 16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5715000" cy="2699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hina salt mine 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886200"/>
            <a:ext cx="3962400" cy="2719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ming dynasty smelt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4778" y="838200"/>
            <a:ext cx="3359222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419600" y="3733800"/>
            <a:ext cx="472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the </a:t>
            </a:r>
            <a:r>
              <a:rPr lang="en-US" dirty="0" smtClean="0"/>
              <a:t>1970s, </a:t>
            </a:r>
            <a:r>
              <a:rPr lang="en-US" dirty="0" smtClean="0"/>
              <a:t>in China</a:t>
            </a:r>
            <a:r>
              <a:rPr lang="en-US" dirty="0" smtClean="0"/>
              <a:t>, </a:t>
            </a:r>
            <a:r>
              <a:rPr lang="en-US" dirty="0" smtClean="0"/>
              <a:t>a 3000 year old mine was found with smelting </a:t>
            </a:r>
            <a:r>
              <a:rPr lang="en-US" dirty="0" smtClean="0"/>
              <a:t>facilities, more </a:t>
            </a:r>
            <a:r>
              <a:rPr lang="en-US" dirty="0" smtClean="0"/>
              <a:t>than 400,000 tons of ancient </a:t>
            </a:r>
            <a:r>
              <a:rPr lang="en-US" dirty="0" smtClean="0"/>
              <a:t>slag (</a:t>
            </a:r>
            <a:r>
              <a:rPr lang="en-US" dirty="0" err="1" smtClean="0"/>
              <a:t>Ottens</a:t>
            </a:r>
            <a:r>
              <a:rPr lang="en-US" dirty="0" smtClean="0"/>
              <a:t>, 2005).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From 1000 B.C.E to the middle ages, </a:t>
            </a:r>
            <a:r>
              <a:rPr lang="en-US" b="1" dirty="0" smtClean="0"/>
              <a:t>no </a:t>
            </a:r>
            <a:r>
              <a:rPr lang="en-US" dirty="0" smtClean="0"/>
              <a:t>significant developments in mining had taken </a:t>
            </a:r>
            <a:r>
              <a:rPr lang="en-US" dirty="0" smtClean="0"/>
              <a:t>place (</a:t>
            </a:r>
            <a:r>
              <a:rPr lang="en-US" dirty="0" err="1" smtClean="0"/>
              <a:t>Ottens</a:t>
            </a:r>
            <a:r>
              <a:rPr lang="en-US" dirty="0" smtClean="0"/>
              <a:t>, 2005).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350520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Illustrations </a:t>
            </a:r>
            <a:r>
              <a:rPr lang="en-US" sz="1200" dirty="0" smtClean="0"/>
              <a:t>from Song </a:t>
            </a:r>
            <a:r>
              <a:rPr lang="en-US" sz="1200" dirty="0" err="1" smtClean="0"/>
              <a:t>Yingxing’s</a:t>
            </a:r>
            <a:r>
              <a:rPr lang="en-US" sz="1200" dirty="0" smtClean="0"/>
              <a:t> </a:t>
            </a:r>
            <a:r>
              <a:rPr lang="en-US" sz="1200" i="1" dirty="0" err="1" smtClean="0"/>
              <a:t>Tiangong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Kaiwu</a:t>
            </a:r>
            <a:r>
              <a:rPr lang="en-US" sz="1200" dirty="0" smtClean="0"/>
              <a:t> (1637), the earliest </a:t>
            </a:r>
            <a:r>
              <a:rPr lang="en-US" sz="1200" dirty="0" smtClean="0"/>
              <a:t>thorough </a:t>
            </a:r>
            <a:r>
              <a:rPr lang="en-US" sz="1200" dirty="0" smtClean="0"/>
              <a:t>description of ore processing methods in China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41248"/>
          </a:xfrm>
        </p:spPr>
        <p:txBody>
          <a:bodyPr/>
          <a:lstStyle/>
          <a:p>
            <a:pPr algn="r"/>
            <a:r>
              <a:rPr lang="en-US" sz="2800" dirty="0" smtClean="0"/>
              <a:t>Tech. of Mining </a:t>
            </a:r>
            <a:r>
              <a:rPr lang="en-US" sz="2000" dirty="0" smtClean="0"/>
              <a:t>(</a:t>
            </a:r>
            <a:r>
              <a:rPr lang="en-US" sz="2000" dirty="0" smtClean="0"/>
              <a:t>cont’d)</a:t>
            </a:r>
            <a:endParaRPr lang="en-US" sz="2000" dirty="0"/>
          </a:p>
        </p:txBody>
      </p:sp>
      <p:pic>
        <p:nvPicPr>
          <p:cNvPr id="4" name="Picture 3" descr="Uranium Ore mining in china 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4812632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melting plant Chin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7012" y="3810000"/>
            <a:ext cx="4304587" cy="2873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meltingplant Chi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3835907"/>
            <a:ext cx="4267200" cy="2848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story and possible future of global primary enerygy- Global sustainabil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3159784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REE Tonnes Demand (Alonso 2012) M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810000"/>
            <a:ext cx="8229600" cy="2846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41248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Why are REE</a:t>
            </a:r>
            <a:r>
              <a:rPr lang="en-US" sz="2400" dirty="0" smtClean="0"/>
              <a:t>s</a:t>
            </a:r>
            <a:r>
              <a:rPr lang="en-US" sz="3200" dirty="0" smtClean="0"/>
              <a:t> an issue?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3352800" y="990600"/>
            <a:ext cx="5791200" cy="238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Critical and Strategic Minerals</a:t>
            </a:r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“</a:t>
            </a:r>
            <a:r>
              <a:rPr lang="en-US" dirty="0" smtClean="0"/>
              <a:t>Adequate supplies of needed minerals, particularly metals [that] are deemed to be essential for the well-being of a sovereign nation”, are stockpiled “as insurance against the interruption of supplies and unreasonable price increases” </a:t>
            </a:r>
            <a:r>
              <a:rPr lang="en-US" dirty="0" smtClean="0"/>
              <a:t>(Manahan</a:t>
            </a:r>
            <a:r>
              <a:rPr lang="en-US" dirty="0" smtClean="0"/>
              <a:t>, 1997, p. 400</a:t>
            </a:r>
            <a:r>
              <a:rPr lang="en-US" dirty="0" smtClean="0"/>
              <a:t>).</a:t>
            </a:r>
          </a:p>
          <a:p>
            <a:pPr algn="r"/>
            <a:r>
              <a:rPr lang="en-US" dirty="0" smtClean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31242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REEs </a:t>
            </a:r>
            <a:r>
              <a:rPr lang="en-US" dirty="0" smtClean="0"/>
              <a:t>are considered, by many, to be both ‘critical’ and ‘strategic’ minerals, </a:t>
            </a:r>
            <a:r>
              <a:rPr lang="en-US" dirty="0" smtClean="0"/>
              <a:t>a</a:t>
            </a:r>
            <a:r>
              <a:rPr lang="en-US" dirty="0" smtClean="0"/>
              <a:t>s the </a:t>
            </a:r>
            <a:r>
              <a:rPr lang="en-US" dirty="0" smtClean="0"/>
              <a:t>pressure to move away from oil and coal, toward “clean” energy, causes their demand to </a:t>
            </a:r>
            <a:r>
              <a:rPr lang="en-US" dirty="0" smtClean="0"/>
              <a:t>increase.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41248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/>
              <a:t>Why are REE</a:t>
            </a:r>
            <a:r>
              <a:rPr lang="en-US" sz="2000" dirty="0" smtClean="0"/>
              <a:t>s</a:t>
            </a:r>
            <a:r>
              <a:rPr lang="en-US" sz="2800" dirty="0" smtClean="0"/>
              <a:t> an Issue? </a:t>
            </a:r>
            <a:r>
              <a:rPr lang="en-US" sz="2000" dirty="0" smtClean="0"/>
              <a:t>(</a:t>
            </a:r>
            <a:r>
              <a:rPr lang="en-US" sz="2000" dirty="0" err="1" smtClean="0"/>
              <a:t>CONT’d</a:t>
            </a:r>
            <a:r>
              <a:rPr lang="en-US" sz="2000" dirty="0" smtClean="0"/>
              <a:t>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990600"/>
            <a:ext cx="8763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1960-1980, the U.S., specifically the </a:t>
            </a:r>
            <a:r>
              <a:rPr lang="en-US" dirty="0" err="1" smtClean="0"/>
              <a:t>Molycorp</a:t>
            </a:r>
            <a:r>
              <a:rPr lang="en-US" dirty="0" smtClean="0"/>
              <a:t> Mountain Pass mine in California, </a:t>
            </a:r>
            <a:r>
              <a:rPr lang="en-US" dirty="0" smtClean="0"/>
              <a:t>	was </a:t>
            </a:r>
            <a:r>
              <a:rPr lang="en-US" dirty="0" smtClean="0"/>
              <a:t>the world’s largest producer of REEs primarily due to its high-grade ore, low </a:t>
            </a:r>
            <a:r>
              <a:rPr lang="en-US" dirty="0" smtClean="0"/>
              <a:t>	cost </a:t>
            </a:r>
            <a:r>
              <a:rPr lang="en-US" dirty="0" smtClean="0"/>
              <a:t>of production, and a growing demand for REEs (Humphries, 2012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dirty="0" smtClean="0"/>
              <a:t>Even </a:t>
            </a:r>
            <a:r>
              <a:rPr lang="en-US" dirty="0" smtClean="0"/>
              <a:t>though the U.S. made significant advancements in REE mining and technologies, </a:t>
            </a:r>
            <a:r>
              <a:rPr lang="en-US" dirty="0" smtClean="0"/>
              <a:t>	China </a:t>
            </a:r>
            <a:r>
              <a:rPr lang="en-US" dirty="0" smtClean="0"/>
              <a:t>has also been dedicated to the research and development of </a:t>
            </a:r>
            <a:r>
              <a:rPr lang="en-US" dirty="0" smtClean="0"/>
              <a:t>REEs:</a:t>
            </a:r>
          </a:p>
          <a:p>
            <a:r>
              <a:rPr lang="en-US" dirty="0" smtClean="0"/>
              <a:t>	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smtClean="0"/>
              <a:t>- “</a:t>
            </a:r>
            <a:r>
              <a:rPr lang="en-US" b="1" dirty="0" smtClean="0"/>
              <a:t>Rare </a:t>
            </a:r>
            <a:r>
              <a:rPr lang="en-US" b="1" dirty="0" smtClean="0"/>
              <a:t>Earth Materials Chemistry and Applications</a:t>
            </a:r>
            <a:r>
              <a:rPr lang="en-US" dirty="0" smtClean="0"/>
              <a:t>, which has focused on rare </a:t>
            </a:r>
            <a:r>
              <a:rPr lang="en-US" dirty="0" smtClean="0"/>
              <a:t>	   earth </a:t>
            </a:r>
            <a:r>
              <a:rPr lang="en-US" dirty="0" smtClean="0"/>
              <a:t>separation techniques and is affiliated with Peking </a:t>
            </a:r>
            <a:r>
              <a:rPr lang="en-US" dirty="0" smtClean="0"/>
              <a:t>University;</a:t>
            </a:r>
          </a:p>
          <a:p>
            <a:r>
              <a:rPr lang="en-US" dirty="0" smtClean="0"/>
              <a:t>	</a:t>
            </a:r>
            <a:r>
              <a:rPr lang="en-US" dirty="0" smtClean="0"/>
              <a:t>- “and [the] </a:t>
            </a:r>
            <a:r>
              <a:rPr lang="en-US" b="1" dirty="0" smtClean="0"/>
              <a:t>Rare Earth Resource Utilization</a:t>
            </a:r>
            <a:r>
              <a:rPr lang="en-US" dirty="0" smtClean="0"/>
              <a:t>, which is associated with the </a:t>
            </a:r>
            <a:r>
              <a:rPr lang="en-US" dirty="0" smtClean="0"/>
              <a:t>	  	   Changchun </a:t>
            </a:r>
            <a:r>
              <a:rPr lang="en-US" dirty="0" smtClean="0"/>
              <a:t>Institute of Applied Chemistry</a:t>
            </a:r>
            <a:r>
              <a:rPr lang="en-US" dirty="0" smtClean="0"/>
              <a:t>”; </a:t>
            </a:r>
          </a:p>
          <a:p>
            <a:r>
              <a:rPr lang="en-US" dirty="0" smtClean="0"/>
              <a:t>	</a:t>
            </a:r>
            <a:r>
              <a:rPr lang="en-US" dirty="0" smtClean="0"/>
              <a:t>- China </a:t>
            </a:r>
            <a:r>
              <a:rPr lang="en-US" dirty="0" smtClean="0"/>
              <a:t>is also home to the “largest rare earth research center in the world”, </a:t>
            </a:r>
            <a:r>
              <a:rPr lang="en-US" dirty="0" smtClean="0"/>
              <a:t>	   which </a:t>
            </a:r>
            <a:r>
              <a:rPr lang="en-US" dirty="0" smtClean="0"/>
              <a:t>was established in 1963 </a:t>
            </a:r>
            <a:r>
              <a:rPr lang="en-US" dirty="0" smtClean="0"/>
              <a:t>(Humphries, 2012, p</a:t>
            </a:r>
            <a:r>
              <a:rPr lang="en-US" dirty="0" smtClean="0"/>
              <a:t>. 17).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Now, the U.S., EU, and Japan have filed a complaint with the World Trade Organization 	(WTO), after </a:t>
            </a:r>
            <a:r>
              <a:rPr lang="en-US" dirty="0" smtClean="0"/>
              <a:t>“China announced </a:t>
            </a:r>
            <a:r>
              <a:rPr lang="en-US" dirty="0" smtClean="0"/>
              <a:t>[in 2010] that </a:t>
            </a:r>
            <a:r>
              <a:rPr lang="en-US" dirty="0" smtClean="0"/>
              <a:t>it will introduce stricter standards </a:t>
            </a:r>
            <a:r>
              <a:rPr lang="en-US" dirty="0" smtClean="0"/>
              <a:t>	for </a:t>
            </a:r>
            <a:r>
              <a:rPr lang="en-US" dirty="0" smtClean="0"/>
              <a:t>rare </a:t>
            </a:r>
            <a:r>
              <a:rPr lang="en-US" dirty="0" smtClean="0"/>
              <a:t>earth </a:t>
            </a:r>
            <a:r>
              <a:rPr lang="en-US" dirty="0" smtClean="0"/>
              <a:t>mining and will control the mining, sorting, and smelting of the </a:t>
            </a:r>
            <a:r>
              <a:rPr lang="en-US" dirty="0" smtClean="0"/>
              <a:t>	minerals more </a:t>
            </a:r>
            <a:r>
              <a:rPr lang="en-US" dirty="0" smtClean="0"/>
              <a:t>tightly” (Mining Engineering, 2012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dirty="0" smtClean="0"/>
              <a:t>China is restricting the exploration and exportation of REEs, and many countries feel that 	these restrictions violate the rules of the WTO.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" name="Picture 1" descr="Humphries World production, reserves and us impor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716106"/>
            <a:ext cx="8686800" cy="6141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81000" y="533400"/>
            <a:ext cx="8458200" cy="26670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b="1" dirty="0" smtClean="0"/>
              <a:t>China </a:t>
            </a:r>
            <a:r>
              <a:rPr lang="en-US" sz="2400" b="1" dirty="0" smtClean="0"/>
              <a:t>should be allowed to place restrictions on the exploration </a:t>
            </a:r>
            <a:r>
              <a:rPr lang="en-US" sz="2400" b="1" dirty="0" smtClean="0"/>
              <a:t>and exportation </a:t>
            </a:r>
            <a:r>
              <a:rPr lang="en-US" sz="2400" b="1" dirty="0" smtClean="0"/>
              <a:t>of </a:t>
            </a:r>
            <a:r>
              <a:rPr lang="en-US" sz="2400" b="1" dirty="0" smtClean="0"/>
              <a:t>REEs </a:t>
            </a:r>
            <a:r>
              <a:rPr lang="en-US" sz="2400" b="1" dirty="0" smtClean="0"/>
              <a:t>in order to preserve natural resources and avoid causing detrimental environmental impact. </a:t>
            </a:r>
            <a:endParaRPr lang="en-US" sz="2400" b="1" dirty="0" smtClean="0"/>
          </a:p>
          <a:p>
            <a:pPr algn="ctr"/>
            <a:endParaRPr lang="en-US" b="1" dirty="0" smtClean="0"/>
          </a:p>
          <a:p>
            <a:pPr algn="ctr"/>
            <a:r>
              <a:rPr lang="en-US" sz="1800" b="1" dirty="0" smtClean="0"/>
              <a:t>To </a:t>
            </a:r>
            <a:r>
              <a:rPr lang="en-US" sz="1800" b="1" dirty="0" smtClean="0"/>
              <a:t>aid in the preservation of these resources the U.S., EU, Japan, and Canada </a:t>
            </a:r>
            <a:r>
              <a:rPr lang="en-US" sz="1800" b="1" dirty="0" smtClean="0"/>
              <a:t>should adapt </a:t>
            </a:r>
            <a:r>
              <a:rPr lang="en-US" sz="1800" b="1" dirty="0" smtClean="0"/>
              <a:t>tight restrictions on the </a:t>
            </a:r>
            <a:r>
              <a:rPr lang="en-US" sz="1800" b="1" dirty="0" smtClean="0"/>
              <a:t>negative environmental </a:t>
            </a:r>
            <a:r>
              <a:rPr lang="en-US" sz="1800" b="1" dirty="0" smtClean="0"/>
              <a:t>impact that mining and extraction </a:t>
            </a:r>
            <a:r>
              <a:rPr lang="en-US" sz="1800" b="1" dirty="0" smtClean="0"/>
              <a:t>cause and initiate recycling </a:t>
            </a:r>
            <a:r>
              <a:rPr lang="en-US" sz="1800" b="1" dirty="0" smtClean="0"/>
              <a:t>programs in order to preserve a necessary natural resource.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Stance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41248"/>
          </a:xfrm>
        </p:spPr>
        <p:txBody>
          <a:bodyPr/>
          <a:lstStyle/>
          <a:p>
            <a:pPr algn="r"/>
            <a:r>
              <a:rPr lang="en-US" dirty="0" smtClean="0"/>
              <a:t>Political and Economic Influence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066800"/>
            <a:ext cx="5181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When </a:t>
            </a:r>
            <a:r>
              <a:rPr lang="en-US" dirty="0" smtClean="0"/>
              <a:t>particular </a:t>
            </a:r>
            <a:r>
              <a:rPr lang="en-US" dirty="0" smtClean="0"/>
              <a:t>natural resources, including metals </a:t>
            </a:r>
            <a:r>
              <a:rPr lang="en-US" dirty="0" smtClean="0"/>
              <a:t>	like </a:t>
            </a:r>
            <a:r>
              <a:rPr lang="en-US" dirty="0" smtClean="0"/>
              <a:t>REEs, are of limited supply, they </a:t>
            </a:r>
            <a:r>
              <a:rPr lang="en-US" dirty="0" smtClean="0"/>
              <a:t>	become </a:t>
            </a:r>
            <a:r>
              <a:rPr lang="en-US" dirty="0" smtClean="0"/>
              <a:t>“subject to political influences </a:t>
            </a:r>
            <a:r>
              <a:rPr lang="en-US" dirty="0" smtClean="0"/>
              <a:t>	and </a:t>
            </a:r>
            <a:r>
              <a:rPr lang="en-US" dirty="0" smtClean="0"/>
              <a:t>financial manipulation” (Manahan, </a:t>
            </a:r>
            <a:r>
              <a:rPr lang="en-US" dirty="0" smtClean="0"/>
              <a:t>	1997</a:t>
            </a:r>
            <a:r>
              <a:rPr lang="en-US" dirty="0" smtClean="0"/>
              <a:t>, p. 399). </a:t>
            </a:r>
            <a:endParaRPr lang="en-US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Example: </a:t>
            </a:r>
            <a:r>
              <a:rPr lang="en-US" dirty="0" smtClean="0"/>
              <a:t>“Cobalt Crisis” of 1978 (Alonso, 2012)</a:t>
            </a:r>
          </a:p>
        </p:txBody>
      </p:sp>
      <p:pic>
        <p:nvPicPr>
          <p:cNvPr id="4" name="Picture 3" descr="Supply Risk- USGS repo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1295400"/>
            <a:ext cx="3733798" cy="2827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4272677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President Obama made an announcement in March 2012, saying that the U.S. had filed a 	complaint with the WTO concerning China; the U.S. government made this 	complaint because it feels that these restrictions were set into place “in order to 	help [the Chinese government] obtain unfair competitive advantages” (Humphries, 	2012, p. 17). </a:t>
            </a:r>
          </a:p>
          <a:p>
            <a:endParaRPr lang="en-US" dirty="0" smtClean="0"/>
          </a:p>
          <a:p>
            <a:r>
              <a:rPr lang="en-US" dirty="0" smtClean="0"/>
              <a:t>“Investor analyst Jack </a:t>
            </a:r>
            <a:r>
              <a:rPr lang="en-US" dirty="0" err="1" smtClean="0"/>
              <a:t>Lifton</a:t>
            </a:r>
            <a:r>
              <a:rPr lang="en-US" dirty="0" smtClean="0"/>
              <a:t> reports that [China, South Korea, and Japan] are building 	strategic stockpiles of REEs” (Humphries, 2012, p. 18). </a:t>
            </a:r>
          </a:p>
          <a:p>
            <a:r>
              <a:rPr lang="en-US" dirty="0" smtClean="0"/>
              <a:t>	(Don’t the U.S. and other countries </a:t>
            </a:r>
            <a:r>
              <a:rPr lang="en-US" i="1" dirty="0" smtClean="0"/>
              <a:t>also</a:t>
            </a:r>
            <a:r>
              <a:rPr lang="en-US" dirty="0" smtClean="0"/>
              <a:t> have interest in stockpiling REEs?!)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1143</TotalTime>
  <Words>807</Words>
  <Application>Microsoft Office PowerPoint</Application>
  <PresentationFormat>On-screen Show (4:3)</PresentationFormat>
  <Paragraphs>133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Trek</vt:lpstr>
      <vt:lpstr>Kudos to China, Now Let's All Follow Suite: </vt:lpstr>
      <vt:lpstr>S&amp;T: Rare Earth Elements (REEs)</vt:lpstr>
      <vt:lpstr>S&amp;T: Rare Earth Elements (REEs) (cont’d)</vt:lpstr>
      <vt:lpstr>Technology of Mining</vt:lpstr>
      <vt:lpstr>Tech. of Mining (cont’d)</vt:lpstr>
      <vt:lpstr>Why are REEs an issue?</vt:lpstr>
      <vt:lpstr>Why are REEs an Issue? (CONT’d)</vt:lpstr>
      <vt:lpstr>My Stance</vt:lpstr>
      <vt:lpstr>Political and Economic Influence</vt:lpstr>
      <vt:lpstr>Political and Economic (cont’d)</vt:lpstr>
      <vt:lpstr>Societal and Cultural Influence</vt:lpstr>
      <vt:lpstr>Societal and Cultural Influence (cont’d)</vt:lpstr>
      <vt:lpstr>Future</vt:lpstr>
      <vt:lpstr>Call to Action</vt:lpstr>
      <vt:lpstr>Bibliography</vt:lpstr>
      <vt:lpstr>Bibliography (Cont’d)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Theresa</dc:creator>
  <cp:lastModifiedBy>Theresa</cp:lastModifiedBy>
  <cp:revision>76</cp:revision>
  <dcterms:created xsi:type="dcterms:W3CDTF">2012-10-24T08:03:22Z</dcterms:created>
  <dcterms:modified xsi:type="dcterms:W3CDTF">2012-10-25T16:33:49Z</dcterms:modified>
</cp:coreProperties>
</file>